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4" r:id="rId2"/>
    <p:sldId id="256" r:id="rId3"/>
    <p:sldId id="257" r:id="rId4"/>
    <p:sldId id="258" r:id="rId5"/>
    <p:sldId id="259" r:id="rId6"/>
    <p:sldId id="261" r:id="rId7"/>
    <p:sldId id="260" r:id="rId8"/>
    <p:sldId id="262" r:id="rId9"/>
    <p:sldId id="275" r:id="rId10"/>
    <p:sldId id="269" r:id="rId11"/>
    <p:sldId id="263" r:id="rId12"/>
    <p:sldId id="270" r:id="rId13"/>
    <p:sldId id="271" r:id="rId14"/>
    <p:sldId id="272" r:id="rId15"/>
    <p:sldId id="273" r:id="rId16"/>
    <p:sldId id="274" r:id="rId17"/>
    <p:sldId id="265" r:id="rId18"/>
    <p:sldId id="266" r:id="rId19"/>
    <p:sldId id="267" r:id="rId20"/>
    <p:sldId id="268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152A1-33B8-41DA-BE3B-D7FDF2318E60}" type="datetimeFigureOut">
              <a:rPr lang="fr-FR" smtClean="0"/>
              <a:pPr/>
              <a:t>02/05/2020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31557D-1B4C-46AB-8295-9798B152FAC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1557D-1B4C-46AB-8295-9798B152FAC2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1557D-1B4C-46AB-8295-9798B152FAC2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D02DD-4BF9-4488-8BB5-2EBA0288A807}" type="datetimeFigureOut">
              <a:rPr lang="fr-FR" smtClean="0"/>
              <a:pPr/>
              <a:t>02/05/2020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77D7F-253D-4471-ABBD-BAF4DCD2BE1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D02DD-4BF9-4488-8BB5-2EBA0288A807}" type="datetimeFigureOut">
              <a:rPr lang="fr-FR" smtClean="0"/>
              <a:pPr/>
              <a:t>02/05/2020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77D7F-253D-4471-ABBD-BAF4DCD2BE1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D02DD-4BF9-4488-8BB5-2EBA0288A807}" type="datetimeFigureOut">
              <a:rPr lang="fr-FR" smtClean="0"/>
              <a:pPr/>
              <a:t>02/05/2020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77D7F-253D-4471-ABBD-BAF4DCD2BE1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D02DD-4BF9-4488-8BB5-2EBA0288A807}" type="datetimeFigureOut">
              <a:rPr lang="fr-FR" smtClean="0"/>
              <a:pPr/>
              <a:t>02/05/2020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77D7F-253D-4471-ABBD-BAF4DCD2BE1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D02DD-4BF9-4488-8BB5-2EBA0288A807}" type="datetimeFigureOut">
              <a:rPr lang="fr-FR" smtClean="0"/>
              <a:pPr/>
              <a:t>02/05/2020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77D7F-253D-4471-ABBD-BAF4DCD2BE1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D02DD-4BF9-4488-8BB5-2EBA0288A807}" type="datetimeFigureOut">
              <a:rPr lang="fr-FR" smtClean="0"/>
              <a:pPr/>
              <a:t>02/05/2020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77D7F-253D-4471-ABBD-BAF4DCD2BE1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D02DD-4BF9-4488-8BB5-2EBA0288A807}" type="datetimeFigureOut">
              <a:rPr lang="fr-FR" smtClean="0"/>
              <a:pPr/>
              <a:t>02/05/2020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77D7F-253D-4471-ABBD-BAF4DCD2BE1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D02DD-4BF9-4488-8BB5-2EBA0288A807}" type="datetimeFigureOut">
              <a:rPr lang="fr-FR" smtClean="0"/>
              <a:pPr/>
              <a:t>02/05/2020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77D7F-253D-4471-ABBD-BAF4DCD2BE1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D02DD-4BF9-4488-8BB5-2EBA0288A807}" type="datetimeFigureOut">
              <a:rPr lang="fr-FR" smtClean="0"/>
              <a:pPr/>
              <a:t>02/05/2020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77D7F-253D-4471-ABBD-BAF4DCD2BE1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D02DD-4BF9-4488-8BB5-2EBA0288A807}" type="datetimeFigureOut">
              <a:rPr lang="fr-FR" smtClean="0"/>
              <a:pPr/>
              <a:t>02/05/2020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77D7F-253D-4471-ABBD-BAF4DCD2BE1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D02DD-4BF9-4488-8BB5-2EBA0288A807}" type="datetimeFigureOut">
              <a:rPr lang="fr-FR" smtClean="0"/>
              <a:pPr/>
              <a:t>02/05/2020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77D7F-253D-4471-ABBD-BAF4DCD2BE1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D02DD-4BF9-4488-8BB5-2EBA0288A807}" type="datetimeFigureOut">
              <a:rPr lang="fr-FR" smtClean="0"/>
              <a:pPr/>
              <a:t>02/05/2020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77D7F-253D-4471-ABBD-BAF4DCD2BE1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essources.unisciel.fr/physiologie/res/respiration_unisciel_fig2.png" TargetMode="External"/><Relationship Id="rId2" Type="http://schemas.openxmlformats.org/officeDocument/2006/relationships/hyperlink" Target="http://ressources.unisciel.fr/physiologie/co/grain1a_3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dirty="0" smtClean="0"/>
              <a:t>Résumé de chapitre </a:t>
            </a:r>
            <a:r>
              <a:rPr lang="fr-FR" dirty="0" smtClean="0"/>
              <a:t>N0III</a:t>
            </a:r>
            <a:br>
              <a:rPr lang="fr-FR" dirty="0" smtClean="0"/>
            </a:br>
            <a:r>
              <a:rPr lang="fr-FR" dirty="0" smtClean="0"/>
              <a:t>Système Respiratoire</a:t>
            </a:r>
            <a:endParaRPr lang="fr-FR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3491880" y="2420888"/>
            <a:ext cx="2376264" cy="24482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CHETTOUM AZIZ </a:t>
            </a:r>
          </a:p>
          <a:p>
            <a:pPr algn="ctr"/>
            <a:r>
              <a:rPr lang="fr-FR" dirty="0" smtClean="0"/>
              <a:t>MCA  Physiologie Animale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Cyber\Desktop\Captu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1" y="188640"/>
            <a:ext cx="4824536" cy="5976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Rectangle à coins arrondis 2"/>
          <p:cNvSpPr/>
          <p:nvPr/>
        </p:nvSpPr>
        <p:spPr>
          <a:xfrm>
            <a:off x="6876256" y="836712"/>
            <a:ext cx="2016224" cy="482453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Ce schéma représenté les différents étapes de la respiration et les échanges gazeux dans les différents parties a partir des alvéoles jusqu’à au cellules des tissus      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ystème respiratoi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124744"/>
            <a:ext cx="4032448" cy="50405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Rectangle à coins arrondis 4"/>
          <p:cNvSpPr/>
          <p:nvPr/>
        </p:nvSpPr>
        <p:spPr>
          <a:xfrm>
            <a:off x="179512" y="260648"/>
            <a:ext cx="7920880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dirty="0" smtClean="0"/>
              <a:t>Relation entre la circulation sanguin et les échanges gazeux air alvéoles – alvéoles capillaires sanguines – capillaires cellules de l’organisme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5" y="609600"/>
            <a:ext cx="7416825" cy="5638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3" y="652463"/>
            <a:ext cx="6552728" cy="55530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7325" y="836711"/>
            <a:ext cx="5634955" cy="47525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764704"/>
            <a:ext cx="6264696" cy="5229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33413"/>
            <a:ext cx="7488832" cy="502783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yber\Desktop\Captu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9232" y="1014075"/>
            <a:ext cx="6525536" cy="482984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yber\Desktop\Captu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1312" y="1395128"/>
            <a:ext cx="5201376" cy="40677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yber\Desktop\Captu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980728"/>
            <a:ext cx="4752528" cy="47525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619672" y="188640"/>
            <a:ext cx="5472608" cy="9361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Organisation de l’appareil respiratoire</a:t>
            </a:r>
          </a:p>
          <a:p>
            <a:pPr algn="ctr"/>
            <a:r>
              <a:rPr lang="fr-FR" dirty="0" smtClean="0">
                <a:ln>
                  <a:solidFill>
                    <a:schemeClr val="tx1"/>
                  </a:solidFill>
                </a:ln>
              </a:rPr>
              <a:t>Les organes de l’appareil respiratoires comprennent deux voies   </a:t>
            </a:r>
            <a:endParaRPr lang="fr-FR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" name="Accolade ouvrante 4"/>
          <p:cNvSpPr/>
          <p:nvPr/>
        </p:nvSpPr>
        <p:spPr>
          <a:xfrm rot="5400000">
            <a:off x="3887924" y="-1071500"/>
            <a:ext cx="1008112" cy="5256584"/>
          </a:xfrm>
          <a:prstGeom prst="leftBrace">
            <a:avLst>
              <a:gd name="adj1" fmla="val 8333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5652120" y="2060848"/>
            <a:ext cx="2736304" cy="7200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Les voies respiratoires supérieurs </a:t>
            </a:r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755576" y="2132856"/>
            <a:ext cx="2736304" cy="7200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Les voies aériennes inferieurs </a:t>
            </a:r>
            <a:endParaRPr lang="fr-FR" dirty="0"/>
          </a:p>
        </p:txBody>
      </p:sp>
      <p:sp>
        <p:nvSpPr>
          <p:cNvPr id="8" name="Flèche vers le bas 7"/>
          <p:cNvSpPr/>
          <p:nvPr/>
        </p:nvSpPr>
        <p:spPr>
          <a:xfrm>
            <a:off x="1979712" y="2852936"/>
            <a:ext cx="72008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vers le bas 8"/>
          <p:cNvSpPr/>
          <p:nvPr/>
        </p:nvSpPr>
        <p:spPr>
          <a:xfrm>
            <a:off x="6948264" y="2852936"/>
            <a:ext cx="45719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4644008" y="3429000"/>
            <a:ext cx="4176464" cy="26642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smtClean="0"/>
              <a:t/>
            </a:r>
            <a:br>
              <a:rPr lang="fr-FR" sz="1100" smtClean="0"/>
            </a:b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179512" y="3501008"/>
            <a:ext cx="3888432" cy="25922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Les voies aériennes inférieures forment la zone respiratoire qui est responsable de l'ensemble des échanges gazeux. Les organes qui constituent cette zone sont la trachée, les bronches et les poumons</a:t>
            </a:r>
            <a:r>
              <a:rPr lang="fr-FR" sz="1200" b="1" dirty="0" smtClean="0"/>
              <a:t> </a:t>
            </a:r>
          </a:p>
          <a:p>
            <a:pPr algn="ctr"/>
            <a:r>
              <a:rPr lang="fr-FR" sz="1200" b="1" dirty="0" smtClean="0">
                <a:solidFill>
                  <a:schemeClr val="tx1"/>
                </a:solidFill>
              </a:rPr>
              <a:t>Les alvéoles pulmonaires</a:t>
            </a:r>
            <a:r>
              <a:rPr lang="fr-FR" sz="1200" dirty="0" smtClean="0">
                <a:solidFill>
                  <a:schemeClr val="tx1"/>
                </a:solidFill>
              </a:rPr>
              <a:t> sont de minuscules sacs tapissés par de nombreux capillaires. C'est à ce niveau que s'effectuent les échanges gazeux. La surface alvéolaire varie de 70 à 100 m² chez l'adulte</a:t>
            </a:r>
          </a:p>
          <a:p>
            <a:pPr algn="ctr"/>
            <a:endParaRPr lang="fr-FR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yber\Desktop\Captu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8917" y="1766655"/>
            <a:ext cx="5306166" cy="33246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2049125" y="-18423810"/>
            <a:ext cx="2286000" cy="347171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5000" b="1" dirty="0" smtClean="0">
                <a:solidFill>
                  <a:srgbClr val="208AC7"/>
                </a:solidFill>
                <a:latin typeface="Verdana" pitchFamily="34" charset="0"/>
                <a:cs typeface="Arial" pitchFamily="34" charset="0"/>
              </a:rPr>
              <a:t>Les voies aériennes </a:t>
            </a: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4572000" y="404664"/>
            <a:ext cx="3960440" cy="57606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fr-FR" sz="1200" b="1" dirty="0" smtClean="0">
                <a:solidFill>
                  <a:srgbClr val="4D4D4D"/>
                </a:solidFill>
              </a:rPr>
              <a:t>Les voies aériennes inférieures</a:t>
            </a:r>
            <a:r>
              <a:rPr lang="fr-FR" sz="1200" dirty="0" smtClean="0"/>
              <a:t> sont constituées de la trachée, des bronches souches et de leur division formant l'arbre bronchique se terminant par les alvéoles pulmonaires.</a:t>
            </a:r>
          </a:p>
          <a:p>
            <a:pPr algn="just">
              <a:buFont typeface="Arial"/>
              <a:buChar char="•"/>
            </a:pPr>
            <a:r>
              <a:rPr lang="fr-FR" sz="1200" dirty="0" smtClean="0">
                <a:solidFill>
                  <a:srgbClr val="000000"/>
                </a:solidFill>
              </a:rPr>
              <a:t>La </a:t>
            </a:r>
            <a:r>
              <a:rPr lang="fr-FR" sz="1200" b="1" dirty="0" smtClean="0">
                <a:solidFill>
                  <a:srgbClr val="4D4D4D"/>
                </a:solidFill>
              </a:rPr>
              <a:t>trachée</a:t>
            </a:r>
            <a:r>
              <a:rPr lang="fr-FR" sz="1200" dirty="0" smtClean="0">
                <a:solidFill>
                  <a:srgbClr val="000000"/>
                </a:solidFill>
              </a:rPr>
              <a:t> est un tube de 12 cm de long et de 2 cm de diamètre constituée d'anneaux cartilagineux séparés par des zones élastiques. Dans sa partie inférieure, la trachée se divise en deux </a:t>
            </a:r>
            <a:r>
              <a:rPr lang="fr-FR" sz="1200" b="1" dirty="0" smtClean="0">
                <a:solidFill>
                  <a:srgbClr val="4D4D4D"/>
                </a:solidFill>
              </a:rPr>
              <a:t>bronches souches</a:t>
            </a:r>
            <a:r>
              <a:rPr lang="fr-FR" sz="1200" dirty="0" smtClean="0">
                <a:solidFill>
                  <a:srgbClr val="000000"/>
                </a:solidFill>
              </a:rPr>
              <a:t> pénétrant pour l'une dans le poumon droit et pour l'autre dans le poumon gauche.</a:t>
            </a:r>
          </a:p>
          <a:p>
            <a:pPr algn="just">
              <a:buFont typeface="Arial"/>
              <a:buChar char="•"/>
            </a:pPr>
            <a:r>
              <a:rPr lang="fr-FR" sz="1200" dirty="0" smtClean="0">
                <a:solidFill>
                  <a:srgbClr val="000000"/>
                </a:solidFill>
              </a:rPr>
              <a:t>Ces bronches souches se divisent en </a:t>
            </a:r>
            <a:r>
              <a:rPr lang="fr-FR" sz="1200" b="1" dirty="0" smtClean="0">
                <a:solidFill>
                  <a:srgbClr val="4D4D4D"/>
                </a:solidFill>
              </a:rPr>
              <a:t>bronches lobaires</a:t>
            </a:r>
            <a:r>
              <a:rPr lang="fr-FR" sz="1200" dirty="0" smtClean="0">
                <a:solidFill>
                  <a:srgbClr val="000000"/>
                </a:solidFill>
              </a:rPr>
              <a:t> </a:t>
            </a:r>
            <a:r>
              <a:rPr lang="fr-FR" sz="1200" i="1" dirty="0" smtClean="0">
                <a:solidFill>
                  <a:srgbClr val="426AAF"/>
                </a:solidFill>
                <a:hlinkClick r:id="rId2" tooltip="Division..."/>
              </a:rPr>
              <a:t>(3 dans le poumon droit et 2 dans le poumon gauche)</a:t>
            </a:r>
            <a:r>
              <a:rPr lang="fr-FR" sz="1200" dirty="0" smtClean="0">
                <a:solidFill>
                  <a:srgbClr val="000000"/>
                </a:solidFill>
              </a:rPr>
              <a:t>, qui vont à leur tour se diviser successivement pour former les </a:t>
            </a:r>
            <a:r>
              <a:rPr lang="fr-FR" sz="1200" b="1" dirty="0" smtClean="0">
                <a:solidFill>
                  <a:srgbClr val="4D4D4D"/>
                </a:solidFill>
              </a:rPr>
              <a:t>bronchioles</a:t>
            </a:r>
            <a:r>
              <a:rPr lang="fr-FR" sz="1200" dirty="0" smtClean="0">
                <a:solidFill>
                  <a:srgbClr val="000000"/>
                </a:solidFill>
              </a:rPr>
              <a:t>. Au total, chaque bronche souche se divise </a:t>
            </a:r>
            <a:r>
              <a:rPr lang="fr-FR" sz="1200" i="1" u="sng" dirty="0" smtClean="0">
                <a:solidFill>
                  <a:srgbClr val="426AAF"/>
                </a:solidFill>
                <a:hlinkClick r:id="rId2" tooltip="Divisions..."/>
              </a:rPr>
              <a:t>22 fois pour atteindre les alvéoles pulmonaires</a:t>
            </a:r>
            <a:r>
              <a:rPr lang="fr-FR" sz="1200" dirty="0" smtClean="0">
                <a:solidFill>
                  <a:srgbClr val="000000"/>
                </a:solidFill>
              </a:rPr>
              <a:t>. Cette importante division permet, à partir de la seule trachée d'une surface de quelques cm², d'aboutir à plusieurs centaines de millions d'alvéoles pulmonaires représentant une surface d'échange de plus de 100m².</a:t>
            </a:r>
          </a:p>
          <a:p>
            <a:pPr algn="just"/>
            <a:r>
              <a:rPr lang="fr-FR" sz="1200" dirty="0" smtClean="0"/>
              <a:t>La paroi de la trachée et de l'arbre bronchique est constituée de cartilage, de cellules musculaires lisses, de fibres élastiques, de tissu lymphoïde ainsi que d'un épithélium.</a:t>
            </a:r>
          </a:p>
          <a:p>
            <a:pPr algn="just"/>
            <a:r>
              <a:rPr lang="fr-FR" sz="1200" dirty="0" smtClean="0"/>
              <a:t>L'</a:t>
            </a:r>
            <a:r>
              <a:rPr lang="fr-FR" sz="1200" b="1" dirty="0" smtClean="0">
                <a:solidFill>
                  <a:srgbClr val="4D4D4D"/>
                </a:solidFill>
              </a:rPr>
              <a:t>épithélium</a:t>
            </a:r>
            <a:r>
              <a:rPr lang="fr-FR" sz="1200" dirty="0" smtClean="0"/>
              <a:t> renferme des cellules caliciforme sécrétant le </a:t>
            </a:r>
            <a:r>
              <a:rPr lang="fr-FR" sz="1200" i="1" dirty="0" smtClean="0">
                <a:solidFill>
                  <a:srgbClr val="426AAF"/>
                </a:solidFill>
                <a:hlinkClick r:id="rId2" tooltip="Mucoviscidose..."/>
              </a:rPr>
              <a:t>mucus</a:t>
            </a:r>
            <a:r>
              <a:rPr lang="fr-FR" sz="1200" dirty="0" smtClean="0"/>
              <a:t> et des cellules ciliées qui ont pour fonction de faire remonter le mucus ayant emprisonné les impuretés de l'air respiré.</a:t>
            </a:r>
            <a:endParaRPr lang="fr-FR" sz="1200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251520" y="908720"/>
            <a:ext cx="3707904" cy="489654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fr-FR" sz="1200" dirty="0"/>
          </a:p>
        </p:txBody>
      </p:sp>
      <p:pic>
        <p:nvPicPr>
          <p:cNvPr id="12" name="Picture 3" descr="Tableau présentant les différents niveaux de division des voies aériennes et le nombre croissant de conduits">
            <a:hlinkClick r:id="rId3" tooltip="Cliquez pour agrandir (nouvelle fenêtre)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196752"/>
            <a:ext cx="3119239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051720" y="188640"/>
            <a:ext cx="3960440" cy="6480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La respiration s’effectué en quatre étapes  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971600" y="908720"/>
            <a:ext cx="6768752" cy="10801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1) La ventilation pulmonaire : c’est une </a:t>
            </a:r>
            <a:r>
              <a:rPr lang="fr-FR" dirty="0" smtClean="0">
                <a:solidFill>
                  <a:schemeClr val="tx1"/>
                </a:solidFill>
              </a:rPr>
              <a:t>processus mécanique l’aire pénètre (inspiration ) puis en sort (l’expiration) </a:t>
            </a:r>
            <a:r>
              <a:rPr lang="fr-FR" dirty="0" smtClean="0"/>
              <a:t>dans les poumons  </a:t>
            </a:r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971600" y="2132856"/>
            <a:ext cx="6912768" cy="165618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259632" y="2047781"/>
            <a:ext cx="662473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smtClean="0"/>
              <a:t>2) L’ETAPE ALVEOLAIRE (DIFFUSION) respiration externe </a:t>
            </a: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smtClean="0"/>
              <a:t>Une fois dans les poumons, l’oxygène est diffusée vers le sang à travers une paroi très fine : la paroi alvéolaire et la paroi du capillaire. Les gaz se déplacent par différence de concentration.</a:t>
            </a: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smtClean="0"/>
              <a:t>L'oxygène passe des alvéoles dans le sang et le gaz carbonique du sang dans les alvéoles pulmonaires.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971600" y="3861048"/>
            <a:ext cx="6912768" cy="136815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331640" y="3861048"/>
            <a:ext cx="612068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Low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 smtClean="0"/>
              <a:t>3) L’ETAPE SANGUINE (CONVECTION) respiration interne </a:t>
            </a:r>
          </a:p>
          <a:p>
            <a:pPr algn="justLow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 smtClean="0"/>
              <a:t>Nouvelle étape de convection: transport des gaz par le </a:t>
            </a:r>
            <a:r>
              <a:rPr lang="fr-FR" dirty="0" err="1" smtClean="0"/>
              <a:t>sang.Les</a:t>
            </a:r>
            <a:r>
              <a:rPr lang="fr-FR" dirty="0" smtClean="0"/>
              <a:t> gaz sont transportés par le </a:t>
            </a:r>
            <a:r>
              <a:rPr lang="fr-FR" dirty="0" err="1" smtClean="0"/>
              <a:t>sang.L'</a:t>
            </a:r>
            <a:r>
              <a:rPr lang="fr-FR" dirty="0" smtClean="0"/>
              <a:t>oxygène va des poumons vers les tissus. Le gaz carbonique des tissus vers les poumons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971600" y="5445224"/>
            <a:ext cx="6912768" cy="11521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4) La respiration cellulaire : a lieu dans les mitochondries oxydation totale du glycose et production d’</a:t>
            </a:r>
            <a:r>
              <a:rPr lang="fr-FR" dirty="0" err="1" smtClean="0">
                <a:solidFill>
                  <a:schemeClr val="tx1"/>
                </a:solidFill>
              </a:rPr>
              <a:t>énrgie</a:t>
            </a:r>
            <a:r>
              <a:rPr lang="fr-FR" dirty="0" smtClean="0">
                <a:solidFill>
                  <a:schemeClr val="tx1"/>
                </a:solidFill>
              </a:rPr>
              <a:t>  selon la formule suivant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C6 H12 O6 +6O2                          6CO2 +6H2O + 36 ATP+2871KJ</a:t>
            </a:r>
          </a:p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3275856" y="6237312"/>
            <a:ext cx="792088" cy="0"/>
          </a:xfrm>
          <a:prstGeom prst="straightConnector1">
            <a:avLst/>
          </a:prstGeom>
          <a:ln w="28575" cmpd="thickThin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ours respiration j. peyronnet roux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980728"/>
            <a:ext cx="4195738" cy="46355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Rectangle à coins arrondis 2"/>
          <p:cNvSpPr/>
          <p:nvPr/>
        </p:nvSpPr>
        <p:spPr>
          <a:xfrm>
            <a:off x="6084168" y="1412776"/>
            <a:ext cx="2664296" cy="32403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Respiration externe : </a:t>
            </a:r>
            <a:r>
              <a:rPr lang="fr-FR" dirty="0" smtClean="0"/>
              <a:t>Echange gazeux entre les cavités aériennes des poumons et le sang de capillaires  pulmonaires , au cours de ce processus  le sang s’enrichit en oxygène et rejette  le CO2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La physiologie du système respiratoire - ppt video online télécharg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8436" name="Picture 4" descr="La physiologie du système respiratoire - ppt video online télécharg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988840"/>
            <a:ext cx="5256585" cy="38825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urs respiration j. peyronnet rou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692696"/>
            <a:ext cx="4320480" cy="47079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Rectangle à coins arrondis 2"/>
          <p:cNvSpPr/>
          <p:nvPr/>
        </p:nvSpPr>
        <p:spPr>
          <a:xfrm>
            <a:off x="6084168" y="1484784"/>
            <a:ext cx="2664296" cy="32403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Respiration interne : </a:t>
            </a:r>
            <a:r>
              <a:rPr lang="fr-FR" dirty="0" smtClean="0"/>
              <a:t>Echange gazeux entre le sang des capillaires systémiques et les cellules des tissus le sang perd l’oxygène et gagne le CO2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PT - La physiologie du système respiratoire PowerPoint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980728"/>
            <a:ext cx="4752528" cy="42908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1916832"/>
            <a:ext cx="684076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dirty="0" smtClean="0"/>
              <a:t>La respiration cellulaire : a lieu dans les mitochondries oxydation totale du glycose et production d’</a:t>
            </a:r>
            <a:r>
              <a:rPr lang="fr-FR" dirty="0" err="1" smtClean="0"/>
              <a:t>énrgie</a:t>
            </a:r>
            <a:r>
              <a:rPr lang="fr-FR" dirty="0" smtClean="0"/>
              <a:t>  selon la formule suivant</a:t>
            </a:r>
          </a:p>
          <a:p>
            <a:pPr algn="ctr"/>
            <a:r>
              <a:rPr lang="fr-FR" dirty="0" smtClean="0"/>
              <a:t>C6 H12 O6 +6O2                          6CO2 +6H2O + 36 ATP+2871KJ</a:t>
            </a:r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3707904" y="2708920"/>
            <a:ext cx="1152128" cy="0"/>
          </a:xfrm>
          <a:prstGeom prst="straightConnector1">
            <a:avLst/>
          </a:prstGeom>
          <a:ln cmpd="thickThin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212976"/>
            <a:ext cx="4038600" cy="31432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549</TotalTime>
  <Words>374</Words>
  <Application>Microsoft Office PowerPoint</Application>
  <PresentationFormat>Affichage à l'écran (4:3)</PresentationFormat>
  <Paragraphs>33</Paragraphs>
  <Slides>20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Thème Office</vt:lpstr>
      <vt:lpstr>Résumé de chapitre N0III Système Respiratoire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Cyber</dc:creator>
  <cp:lastModifiedBy>Cyber</cp:lastModifiedBy>
  <cp:revision>14</cp:revision>
  <dcterms:created xsi:type="dcterms:W3CDTF">2020-04-05T12:21:39Z</dcterms:created>
  <dcterms:modified xsi:type="dcterms:W3CDTF">2020-05-02T10:36:03Z</dcterms:modified>
</cp:coreProperties>
</file>